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0" r:id="rId4"/>
    <p:sldId id="267" r:id="rId5"/>
    <p:sldId id="258" r:id="rId6"/>
    <p:sldId id="265" r:id="rId7"/>
    <p:sldId id="266" r:id="rId8"/>
    <p:sldId id="259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7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6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6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4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20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9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2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27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2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1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7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2D71408-8CA9-4A4E-9735-4333664AAB8E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11023FE4-5FC3-4DAB-910D-F084BEDE9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63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alics.dillard@miarkay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ickondetroit.com/news/local/2026/05/02/trentons-java-junction-serves-coffee-and-opportunities-for-workers-with-disabilitie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150EA-08A5-5420-FEDD-1499AE1181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Parent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C357E-B230-0F50-2283-A5C3E060E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May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048DA8-4444-187E-FF35-F3BBAA5DD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692" y="253934"/>
            <a:ext cx="4505334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762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8BF8A-F71A-3F99-50C5-DED3470C3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FF42E-F700-173C-189E-84F9ECE61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We’re proposing that the following changes take effect no later than September 1, 2026:</a:t>
            </a:r>
          </a:p>
          <a:p>
            <a:r>
              <a:rPr lang="en-US" dirty="0"/>
              <a:t>Implement a 15‑mile catchment area for each Arkay location.</a:t>
            </a:r>
          </a:p>
          <a:p>
            <a:r>
              <a:rPr lang="en-US" dirty="0"/>
              <a:t>Start using route‑optimization software (e.g., Route4Me) </a:t>
            </a:r>
          </a:p>
          <a:p>
            <a:r>
              <a:rPr lang="en-US" dirty="0"/>
              <a:t>Treat transportation by Arkay staff as a last resort, </a:t>
            </a:r>
          </a:p>
          <a:p>
            <a:r>
              <a:rPr lang="en-US" dirty="0"/>
              <a:t>Continue to solicit donations from parents to help offset transportation costs</a:t>
            </a:r>
          </a:p>
          <a:p>
            <a:r>
              <a:rPr lang="en-US" dirty="0"/>
              <a:t>Sign up eligible and suitable consumers to use the SMART Connector service.</a:t>
            </a:r>
          </a:p>
          <a:p>
            <a:pPr lvl="1"/>
            <a:r>
              <a:rPr lang="en-US" dirty="0"/>
              <a:t>Arkay will cover the $6 roundtrip cost for those who enroll.</a:t>
            </a:r>
          </a:p>
          <a:p>
            <a:r>
              <a:rPr lang="en-US" dirty="0"/>
              <a:t>Group homes must provide transportation for their residents.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52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BFBD7-1E18-EBBB-6149-64A317228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Improving </a:t>
            </a:r>
            <a:r>
              <a:rPr lang="en-US"/>
              <a:t>activities  and costs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E1769-FBDA-7981-14CA-C68D82EE2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Life Skills Activities</a:t>
            </a:r>
          </a:p>
          <a:p>
            <a:r>
              <a:rPr lang="en-US" dirty="0"/>
              <a:t>Community Activities will be First Come, First Served</a:t>
            </a:r>
          </a:p>
          <a:p>
            <a:r>
              <a:rPr lang="en-US" dirty="0"/>
              <a:t>Smaller Groups</a:t>
            </a:r>
          </a:p>
          <a:p>
            <a:r>
              <a:rPr lang="en-US" dirty="0"/>
              <a:t>Consumer Input on Activities</a:t>
            </a:r>
          </a:p>
          <a:p>
            <a:r>
              <a:rPr lang="en-US" dirty="0"/>
              <a:t>Activities should be paid for in Cash</a:t>
            </a:r>
          </a:p>
        </p:txBody>
      </p:sp>
    </p:spTree>
    <p:extLst>
      <p:ext uri="{BB962C8B-B14F-4D97-AF65-F5344CB8AC3E}">
        <p14:creationId xmlns:p14="http://schemas.microsoft.com/office/powerpoint/2010/main" val="1179445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74FA3-B8D1-F0BB-30BD-B9726D37B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5D39C-3A42-4FF7-295F-D0B373FBA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6000" dirty="0"/>
              <a:t>Alics D. Dillard</a:t>
            </a:r>
          </a:p>
          <a:p>
            <a:pPr marL="0" indent="0" algn="ctr">
              <a:buNone/>
            </a:pPr>
            <a:endParaRPr lang="en-US" sz="6000" dirty="0"/>
          </a:p>
          <a:p>
            <a:pPr lvl="1" algn="ctr"/>
            <a:r>
              <a:rPr lang="en-US" sz="6000" dirty="0">
                <a:hlinkClick r:id="rId2"/>
              </a:rPr>
              <a:t>alics.dillard@miarkay.org</a:t>
            </a:r>
            <a:endParaRPr lang="en-US" sz="6000" dirty="0"/>
          </a:p>
          <a:p>
            <a:pPr marL="228600" lvl="1" indent="0" algn="ctr">
              <a:buNone/>
            </a:pPr>
            <a:endParaRPr lang="en-US" sz="6000" dirty="0"/>
          </a:p>
          <a:p>
            <a:pPr lvl="1" algn="ctr"/>
            <a:r>
              <a:rPr lang="en-US" sz="6000" dirty="0"/>
              <a:t>734-785-9558</a:t>
            </a:r>
          </a:p>
        </p:txBody>
      </p:sp>
    </p:spTree>
    <p:extLst>
      <p:ext uri="{BB962C8B-B14F-4D97-AF65-F5344CB8AC3E}">
        <p14:creationId xmlns:p14="http://schemas.microsoft.com/office/powerpoint/2010/main" val="298814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70A60-5EA5-E417-3AA6-F0A2BCD9C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D47F-C1AD-1110-AAB4-C0DB083B1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Introduction of staff</a:t>
            </a:r>
          </a:p>
          <a:p>
            <a:r>
              <a:rPr lang="en-US" dirty="0"/>
              <a:t>Remarks from CEO Ed Steinberger</a:t>
            </a:r>
          </a:p>
          <a:p>
            <a:r>
              <a:rPr lang="en-US" dirty="0"/>
              <a:t>New logo mission and vision</a:t>
            </a:r>
          </a:p>
          <a:p>
            <a:r>
              <a:rPr lang="en-US" dirty="0"/>
              <a:t>How we plan to grow Arkay</a:t>
            </a:r>
          </a:p>
          <a:p>
            <a:r>
              <a:rPr lang="en-US" dirty="0"/>
              <a:t>Introducing Employment Services</a:t>
            </a:r>
          </a:p>
          <a:p>
            <a:r>
              <a:rPr lang="en-US" dirty="0"/>
              <a:t>Java Junction</a:t>
            </a:r>
          </a:p>
          <a:p>
            <a:r>
              <a:rPr lang="en-US" dirty="0"/>
              <a:t>New Start time</a:t>
            </a:r>
          </a:p>
          <a:p>
            <a:r>
              <a:rPr lang="en-US" dirty="0"/>
              <a:t>Update on providing 1:1 services</a:t>
            </a:r>
          </a:p>
          <a:p>
            <a:r>
              <a:rPr lang="en-US" dirty="0"/>
              <a:t>Transportation</a:t>
            </a:r>
          </a:p>
          <a:p>
            <a:r>
              <a:rPr lang="en-US" dirty="0"/>
              <a:t>Improving activities and costs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21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ADD87-179B-E7CF-95DA-6C7EA7A68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Refreshed logo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934BCB8-AC0B-38EF-227C-B5E70CB4E1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20466" y="4818816"/>
            <a:ext cx="4548986" cy="12985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566FDE-A40C-ED8D-BDC0-780505831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0664" y="2150128"/>
            <a:ext cx="2958003" cy="127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F3301-F137-7547-22CF-614755ED5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and Vision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C0CAC-DD99-ED0C-71A9-27BE0CC53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Vision:</a:t>
            </a:r>
          </a:p>
          <a:p>
            <a:pPr lvl="1"/>
            <a:r>
              <a:rPr lang="en-US" dirty="0"/>
              <a:t>Arkay will be a leading provider of innovative, evidence-based services that promote dignity, independence, and full community inclusion for individuals with intellectual and other disabilities.</a:t>
            </a:r>
          </a:p>
          <a:p>
            <a:r>
              <a:rPr lang="en-US" dirty="0"/>
              <a:t>Mission:</a:t>
            </a:r>
          </a:p>
          <a:p>
            <a:pPr lvl="1"/>
            <a:r>
              <a:rPr lang="en-US" dirty="0"/>
              <a:t>To empower individuals with intellectual and other disabilities to achieve sustainable independence through personalized support, meaningful employment opportunities, and active participation in their communities.</a:t>
            </a:r>
          </a:p>
          <a:p>
            <a:pPr lvl="1"/>
            <a:endParaRPr lang="en-US" dirty="0"/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646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8BCD4-4DA4-3550-6701-5796186EF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plan to grow Arkay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F9FD6-16EF-9C99-EC08-3B8826290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Modern, Evidence-Based Programming</a:t>
            </a:r>
          </a:p>
          <a:p>
            <a:r>
              <a:rPr lang="en-US" dirty="0"/>
              <a:t>Social Media and Website</a:t>
            </a:r>
          </a:p>
          <a:p>
            <a:r>
              <a:rPr lang="en-US" dirty="0"/>
              <a:t>More Parent, Community and Consumer Involvement</a:t>
            </a:r>
          </a:p>
          <a:p>
            <a:r>
              <a:rPr lang="en-US" dirty="0"/>
              <a:t>Transportation and Consumer Commitment</a:t>
            </a:r>
          </a:p>
          <a:p>
            <a:pPr lvl="1"/>
            <a:r>
              <a:rPr lang="en-US" dirty="0"/>
              <a:t>Buy and maintain a better fleet</a:t>
            </a:r>
          </a:p>
          <a:p>
            <a:pPr lvl="2"/>
            <a:r>
              <a:rPr lang="en-US" dirty="0"/>
              <a:t>4 Vans bought this year</a:t>
            </a:r>
          </a:p>
          <a:p>
            <a:pPr lvl="2"/>
            <a:r>
              <a:rPr lang="en-US" dirty="0"/>
              <a:t>2 per year going forward</a:t>
            </a:r>
          </a:p>
          <a:p>
            <a:pPr lvl="2"/>
            <a:r>
              <a:rPr lang="en-US" dirty="0"/>
              <a:t>Approximately $20,000 in vehicle maintenance this year</a:t>
            </a:r>
          </a:p>
          <a:p>
            <a:pPr lvl="1"/>
            <a:r>
              <a:rPr lang="en-US" dirty="0"/>
              <a:t>Develop a transportation strategy </a:t>
            </a:r>
          </a:p>
          <a:p>
            <a:r>
              <a:rPr lang="en-US" dirty="0"/>
              <a:t>Facilities and Service Expansion</a:t>
            </a:r>
          </a:p>
          <a:p>
            <a:pPr lvl="1"/>
            <a:r>
              <a:rPr lang="en-US" dirty="0"/>
              <a:t>Program Hours</a:t>
            </a:r>
          </a:p>
          <a:p>
            <a:pPr lvl="1"/>
            <a:r>
              <a:rPr lang="en-US" dirty="0"/>
              <a:t>New Building</a:t>
            </a:r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3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9E8E4-C4E3-0186-D9EF-5394F096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Employment Services…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0B98-D849-FD07-DA67-285D2D2E5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Kyra Warda, Director</a:t>
            </a:r>
          </a:p>
          <a:p>
            <a:pPr lvl="1"/>
            <a:r>
              <a:rPr lang="en-US" dirty="0"/>
              <a:t>Integrated Community Employment</a:t>
            </a:r>
          </a:p>
          <a:p>
            <a:pPr lvl="1"/>
            <a:r>
              <a:rPr lang="en-US" dirty="0"/>
              <a:t>Supported Employment</a:t>
            </a:r>
          </a:p>
          <a:p>
            <a:pPr lvl="1"/>
            <a:r>
              <a:rPr lang="en-US" dirty="0"/>
              <a:t>ABLE Accounts</a:t>
            </a:r>
          </a:p>
          <a:p>
            <a:pPr lvl="1"/>
            <a:r>
              <a:rPr lang="en-US" dirty="0"/>
              <a:t>Benefits Analysis</a:t>
            </a:r>
          </a:p>
        </p:txBody>
      </p:sp>
    </p:spTree>
    <p:extLst>
      <p:ext uri="{BB962C8B-B14F-4D97-AF65-F5344CB8AC3E}">
        <p14:creationId xmlns:p14="http://schemas.microsoft.com/office/powerpoint/2010/main" val="2780472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FB24-2B12-1C69-B44F-AD5368519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Junction by Arkay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7259F-7803-21D0-F566-5B73BAF95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3600" dirty="0"/>
              <a:t>Second Anniversary on May 24</a:t>
            </a:r>
          </a:p>
          <a:p>
            <a:pPr algn="ctr"/>
            <a:r>
              <a:rPr lang="en-US" sz="3600" dirty="0"/>
              <a:t>2230 West Road</a:t>
            </a:r>
          </a:p>
          <a:p>
            <a:pPr lvl="1" algn="ctr"/>
            <a:r>
              <a:rPr lang="en-US" sz="3600" dirty="0"/>
              <a:t>Trenton 48183</a:t>
            </a:r>
          </a:p>
          <a:p>
            <a:pPr lvl="1"/>
            <a:endParaRPr lang="en-US" dirty="0"/>
          </a:p>
          <a:p>
            <a:pPr marL="228600" lvl="1" indent="0">
              <a:buNone/>
            </a:pPr>
            <a:r>
              <a:rPr lang="en-US" dirty="0">
                <a:hlinkClick r:id="rId2"/>
              </a:rPr>
              <a:t>https://www.clickondetroit.com/news/local/2026/05/02/trentons-java-junction-serves-coffee-and-opportunities-for-workers-with-disabilities/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548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227F6-C1CE-60F2-A186-81DB6D44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Start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E1145-8CBD-CBEC-592E-13BA4FAFF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We’re thrilled to announce that starting April 13, Skill Building hours will change to 8:00 a.m. – 2:30 p.m. across all locations. This adjustment gives us more time and flexibility for activities and—best of all—more fun for our consumers!</a:t>
            </a:r>
          </a:p>
        </p:txBody>
      </p:sp>
    </p:spTree>
    <p:extLst>
      <p:ext uri="{BB962C8B-B14F-4D97-AF65-F5344CB8AC3E}">
        <p14:creationId xmlns:p14="http://schemas.microsoft.com/office/powerpoint/2010/main" val="3135266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1A0F1-76A6-7CF8-22FE-70C9A5375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on 1:1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A4031-A938-CDA5-99FB-5A9ADDA32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1:1 Job Coaching needs to be canceled due to staffing issues, we may do so as needed. If 1:1 Job Coaching must be canceled, we will make reasonable efforts to reschedule the service.</a:t>
            </a:r>
          </a:p>
          <a:p>
            <a:pPr lvl="1"/>
            <a:r>
              <a:rPr lang="en-US" dirty="0"/>
              <a:t>Caregivers will be contacted as soon as possible to cancel 1:1 staffing</a:t>
            </a:r>
          </a:p>
        </p:txBody>
      </p:sp>
    </p:spTree>
    <p:extLst>
      <p:ext uri="{BB962C8B-B14F-4D97-AF65-F5344CB8AC3E}">
        <p14:creationId xmlns:p14="http://schemas.microsoft.com/office/powerpoint/2010/main" val="163627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338</TotalTime>
  <Words>468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Corbel</vt:lpstr>
      <vt:lpstr>Wingdings</vt:lpstr>
      <vt:lpstr>Banded</vt:lpstr>
      <vt:lpstr>Parent Meeting</vt:lpstr>
      <vt:lpstr>Agenda</vt:lpstr>
      <vt:lpstr>Refreshed logo</vt:lpstr>
      <vt:lpstr>Mission and Vision Statements</vt:lpstr>
      <vt:lpstr>How we plan to grow Arkay</vt:lpstr>
      <vt:lpstr>Introducing Employment Services…</vt:lpstr>
      <vt:lpstr>Java Junction by Arkay</vt:lpstr>
      <vt:lpstr>New Start time</vt:lpstr>
      <vt:lpstr>Update on 1:1 services</vt:lpstr>
      <vt:lpstr>Transportation</vt:lpstr>
      <vt:lpstr>Improving activities  and costs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Alics Dillard</dc:creator>
  <cp:lastModifiedBy>Alics Dillard</cp:lastModifiedBy>
  <cp:revision>5</cp:revision>
  <dcterms:created xsi:type="dcterms:W3CDTF">2026-05-12T17:21:34Z</dcterms:created>
  <dcterms:modified xsi:type="dcterms:W3CDTF">2026-05-13T14:54:16Z</dcterms:modified>
</cp:coreProperties>
</file>